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54F0AA1-05E0-9367-B45A-AFC27385F4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9B4B556-EC77-AF9E-3DF0-28DA1BC7D6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BC0DECD-7E96-597F-5358-779242419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40E9-AF7E-470A-AD62-6653B62E04CA}" type="datetimeFigureOut">
              <a:rPr lang="ko-KR" altLang="en-US" smtClean="0"/>
              <a:t>2025-06-17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32EAA16-1E3B-1B6A-6AF6-EA18A19C2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2C5085F-74A5-F1BE-3A2F-876E94CFA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326A-37AA-4079-A731-0FAE1EAB0A6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84C18568-B56B-5E36-B050-CE41DC5FEAB2}"/>
              </a:ext>
            </a:extLst>
          </p:cNvPr>
          <p:cNvSpPr/>
          <p:nvPr userDrawn="1"/>
        </p:nvSpPr>
        <p:spPr>
          <a:xfrm>
            <a:off x="0" y="0"/>
            <a:ext cx="12188952" cy="4114800"/>
          </a:xfrm>
          <a:prstGeom prst="rect">
            <a:avLst/>
          </a:prstGeom>
          <a:solidFill>
            <a:srgbClr val="FFDD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그림 7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3F36070-B2A8-B12C-2582-FBBC8C1C2FF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385" y="6272211"/>
            <a:ext cx="1286259" cy="53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26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8689BB-26F0-4727-BC4B-10F64E9A6D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4E3040B-BA5A-61A6-8762-984D2B43A5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6B83237-0C40-39F9-2061-0D2F4C92A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3628F-E3AF-43A8-95E5-77E0AB4BC4ED}" type="datetimeFigureOut">
              <a:rPr lang="ko-KR" altLang="en-US" smtClean="0"/>
              <a:t>2025-06-17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ED7F62B-D8CE-6C22-C3D6-2B0406DC4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E2CE603-5350-F697-5B5F-D52E044B1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5A2D7-C7F7-42BF-9AAB-54E290C90F51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9" name="그림 8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71D2375-D981-9FF8-E595-7597BE08FA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385" y="6272211"/>
            <a:ext cx="1286259" cy="53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425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7575DFC-C073-8D29-BCA8-189E7A214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A5B7029-19EF-5D58-4478-511A6123C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B1FCE3-30CE-F1EE-2601-8F046190B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40E9-AF7E-470A-AD62-6653B62E04CA}" type="datetimeFigureOut">
              <a:rPr lang="ko-KR" altLang="en-US" smtClean="0"/>
              <a:t>2025-06-17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5E45166-B806-BED3-BC8A-392F745D8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E406A5F-81C4-1268-05CD-3BBCBA82A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326A-37AA-4079-A731-0FAE1EAB0A6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A52B04ED-3FB9-8B05-E90A-9523DCE8F4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385" y="6272211"/>
            <a:ext cx="1286259" cy="533401"/>
          </a:xfrm>
          <a:prstGeom prst="rect">
            <a:avLst/>
          </a:prstGeom>
        </p:spPr>
      </p:pic>
      <p:sp>
        <p:nvSpPr>
          <p:cNvPr id="9" name="Rectangle 1">
            <a:extLst>
              <a:ext uri="{FF2B5EF4-FFF2-40B4-BE49-F238E27FC236}">
                <a16:creationId xmlns:a16="http://schemas.microsoft.com/office/drawing/2014/main" id="{9221776D-144D-5719-A5D7-01CE69A7AC9F}"/>
              </a:ext>
            </a:extLst>
          </p:cNvPr>
          <p:cNvSpPr/>
          <p:nvPr userDrawn="1"/>
        </p:nvSpPr>
        <p:spPr>
          <a:xfrm>
            <a:off x="3048" y="5735637"/>
            <a:ext cx="12188952" cy="1122363"/>
          </a:xfrm>
          <a:prstGeom prst="rect">
            <a:avLst/>
          </a:prstGeom>
          <a:solidFill>
            <a:srgbClr val="FFDD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0" name="그림 9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63AFF10-30DC-C4FF-EF5E-8431DA7B37E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1" y="136525"/>
            <a:ext cx="1286259" cy="53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033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F17E34-1BE5-E765-DABC-CE4C81855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5C1D2AA-C7FD-F448-9D43-6C3C736B6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6B357AD-F62E-F6CC-F12A-CA4E263F6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40E9-AF7E-470A-AD62-6653B62E04CA}" type="datetimeFigureOut">
              <a:rPr lang="ko-KR" altLang="en-US" smtClean="0"/>
              <a:t>2025-06-17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98ABFF6-AAB0-470F-1A17-56438B811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9C69C63-0D1E-D940-7EAA-94A7441BB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326A-37AA-4079-A731-0FAE1EAB0A6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6B0D70E-19DA-6D12-10F8-27214951A6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385" y="6281003"/>
            <a:ext cx="1286259" cy="533401"/>
          </a:xfrm>
          <a:prstGeom prst="rect">
            <a:avLst/>
          </a:prstGeom>
        </p:spPr>
      </p:pic>
      <p:sp>
        <p:nvSpPr>
          <p:cNvPr id="9" name="Rectangle 1">
            <a:extLst>
              <a:ext uri="{FF2B5EF4-FFF2-40B4-BE49-F238E27FC236}">
                <a16:creationId xmlns:a16="http://schemas.microsoft.com/office/drawing/2014/main" id="{9C60E77F-94F3-3D82-7C83-F9338F2FD969}"/>
              </a:ext>
            </a:extLst>
          </p:cNvPr>
          <p:cNvSpPr/>
          <p:nvPr userDrawn="1"/>
        </p:nvSpPr>
        <p:spPr>
          <a:xfrm>
            <a:off x="3048" y="5735637"/>
            <a:ext cx="12188952" cy="1122363"/>
          </a:xfrm>
          <a:prstGeom prst="rect">
            <a:avLst/>
          </a:prstGeom>
          <a:solidFill>
            <a:srgbClr val="FFDD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0" name="그림 9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7FBE1AE-69E9-F1AB-DE9E-1040EEDAFFF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1" y="136525"/>
            <a:ext cx="1286259" cy="53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257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A8E65B-0031-8266-5761-737F878CD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FB0C6A0-9630-A989-2F9B-763519E9FA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4631180-D312-19AA-FA63-8FEFCC31FD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371F0E1-C5FF-4384-A972-AC36CD1AA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40E9-AF7E-470A-AD62-6653B62E04CA}" type="datetimeFigureOut">
              <a:rPr lang="ko-KR" altLang="en-US" smtClean="0"/>
              <a:t>2025-06-17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3ADD52E-FF9C-AAD3-E1B6-D9AFDC4A7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A2B5B4B-0B4D-4CB2-DD7B-788B58E2D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326A-37AA-4079-A731-0FAE1EAB0A6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4DDF6B0-0076-FD68-6DCE-6CFBA65B4A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385" y="6272211"/>
            <a:ext cx="1286259" cy="533401"/>
          </a:xfrm>
          <a:prstGeom prst="rect">
            <a:avLst/>
          </a:prstGeom>
        </p:spPr>
      </p:pic>
      <p:sp>
        <p:nvSpPr>
          <p:cNvPr id="10" name="Rectangle 1">
            <a:extLst>
              <a:ext uri="{FF2B5EF4-FFF2-40B4-BE49-F238E27FC236}">
                <a16:creationId xmlns:a16="http://schemas.microsoft.com/office/drawing/2014/main" id="{21C7F614-F184-824B-3FD5-2AB49D76346F}"/>
              </a:ext>
            </a:extLst>
          </p:cNvPr>
          <p:cNvSpPr/>
          <p:nvPr userDrawn="1"/>
        </p:nvSpPr>
        <p:spPr>
          <a:xfrm>
            <a:off x="3048" y="5735637"/>
            <a:ext cx="12188952" cy="1122363"/>
          </a:xfrm>
          <a:prstGeom prst="rect">
            <a:avLst/>
          </a:prstGeom>
          <a:solidFill>
            <a:srgbClr val="FFDD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그림 10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01FDC33-6DA8-231B-7B7C-1C800FDD0A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1" y="136525"/>
            <a:ext cx="1286259" cy="53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89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8CD6DA-C332-72E9-A23D-99E5E0D20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0D9D016-4278-0295-A0B3-45744BAF74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3284374-6A95-4E24-6E10-6E05E5D564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A9590CD-8FE5-8FDB-3E05-BE35CF1048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E8D8632-3423-5301-AD6C-6BFEDE65E3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F8B2848-294B-7F3A-6C67-AE2C3B7EC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40E9-AF7E-470A-AD62-6653B62E04CA}" type="datetimeFigureOut">
              <a:rPr lang="ko-KR" altLang="en-US" smtClean="0"/>
              <a:t>2025-06-17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EED8079-6A97-6835-757A-49DEDC60C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AD40101-5A0D-4CC3-AF77-195BDDC4E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326A-37AA-4079-A731-0FAE1EAB0A6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10" name="그림 9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0C894BC-E4CA-02AB-D32E-E89DDC147F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385" y="6272211"/>
            <a:ext cx="1286259" cy="533401"/>
          </a:xfrm>
          <a:prstGeom prst="rect">
            <a:avLst/>
          </a:prstGeom>
        </p:spPr>
      </p:pic>
      <p:sp>
        <p:nvSpPr>
          <p:cNvPr id="12" name="Rectangle 1">
            <a:extLst>
              <a:ext uri="{FF2B5EF4-FFF2-40B4-BE49-F238E27FC236}">
                <a16:creationId xmlns:a16="http://schemas.microsoft.com/office/drawing/2014/main" id="{E3864592-CDEC-0A5D-311B-BD23C75A9D20}"/>
              </a:ext>
            </a:extLst>
          </p:cNvPr>
          <p:cNvSpPr/>
          <p:nvPr userDrawn="1"/>
        </p:nvSpPr>
        <p:spPr>
          <a:xfrm>
            <a:off x="3048" y="5735637"/>
            <a:ext cx="12188952" cy="1122363"/>
          </a:xfrm>
          <a:prstGeom prst="rect">
            <a:avLst/>
          </a:prstGeom>
          <a:solidFill>
            <a:srgbClr val="FFDD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그림 12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1FDCA8E-DB78-E40E-5146-8F61601CF6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1" y="136525"/>
            <a:ext cx="1286259" cy="53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500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67296D3-40A7-DBCF-0BCC-F6BCDADA6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8FEEABD-6FD5-4A79-8EBF-48CF1D820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40E9-AF7E-470A-AD62-6653B62E04CA}" type="datetimeFigureOut">
              <a:rPr lang="ko-KR" altLang="en-US" smtClean="0"/>
              <a:t>2025-06-17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8476E23-4E08-183B-E39B-88DD0C441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8B0088F-2FD7-CE41-5577-86CAA869B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326A-37AA-4079-A731-0FAE1EAB0A6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6" name="그림 5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2F35E56-3064-11D7-2C17-678145D958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385" y="6272211"/>
            <a:ext cx="1286259" cy="533401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A54CA9DF-62D8-5877-6E22-6FE7C7E99654}"/>
              </a:ext>
            </a:extLst>
          </p:cNvPr>
          <p:cNvSpPr/>
          <p:nvPr userDrawn="1"/>
        </p:nvSpPr>
        <p:spPr>
          <a:xfrm>
            <a:off x="3048" y="5735637"/>
            <a:ext cx="12188952" cy="1122363"/>
          </a:xfrm>
          <a:prstGeom prst="rect">
            <a:avLst/>
          </a:prstGeom>
          <a:solidFill>
            <a:srgbClr val="FFDD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9" name="그림 8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EB5A268-1115-36C2-C1C1-52A0B8B0E81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1" y="136525"/>
            <a:ext cx="1286259" cy="53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561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5E76B67-81D6-8E99-59EC-59F0A1EA3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40E9-AF7E-470A-AD62-6653B62E04CA}" type="datetimeFigureOut">
              <a:rPr lang="ko-KR" altLang="en-US" smtClean="0"/>
              <a:t>2025-06-17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6F2569D-A1E1-0DA1-69A1-6A9DEED0C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900EDFC-27B4-05D7-4D37-777ABDAA9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326A-37AA-4079-A731-0FAE1EAB0A6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9F66ACE-AD83-FA82-6AB3-8453E490036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385" y="6272211"/>
            <a:ext cx="1286259" cy="533401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AA60CE63-300A-8594-8F4D-95D4618EB6AE}"/>
              </a:ext>
            </a:extLst>
          </p:cNvPr>
          <p:cNvSpPr/>
          <p:nvPr userDrawn="1"/>
        </p:nvSpPr>
        <p:spPr>
          <a:xfrm>
            <a:off x="3048" y="5735637"/>
            <a:ext cx="12188952" cy="1122363"/>
          </a:xfrm>
          <a:prstGeom prst="rect">
            <a:avLst/>
          </a:prstGeom>
          <a:solidFill>
            <a:srgbClr val="FFDD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9" name="그림 8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F66011C8-39E6-6216-2155-66F335EB600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1" y="136525"/>
            <a:ext cx="1286259" cy="53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401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A3ADCD-B593-F490-FB6B-C2662DB3EB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3AE32D9-30BA-C2A9-092C-2E62599364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5A6C820-CAD9-9A4B-F468-6F4A33BA05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1A81F42-9C50-4C5D-DC65-AF4C46EAF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40E9-AF7E-470A-AD62-6653B62E04CA}" type="datetimeFigureOut">
              <a:rPr lang="ko-KR" altLang="en-US" smtClean="0"/>
              <a:t>2025-06-17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EA70EDF-24A5-B096-73E1-A31A2197F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2019A6B-5252-39A6-5A26-BAED66443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326A-37AA-4079-A731-0FAE1EAB0A6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C765222-B9CC-A39B-89C1-C1D031D96D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385" y="6272211"/>
            <a:ext cx="1286259" cy="533401"/>
          </a:xfrm>
          <a:prstGeom prst="rect">
            <a:avLst/>
          </a:prstGeom>
        </p:spPr>
      </p:pic>
      <p:sp>
        <p:nvSpPr>
          <p:cNvPr id="11" name="Rectangle 1">
            <a:extLst>
              <a:ext uri="{FF2B5EF4-FFF2-40B4-BE49-F238E27FC236}">
                <a16:creationId xmlns:a16="http://schemas.microsoft.com/office/drawing/2014/main" id="{D245BB30-FCDB-BABB-75AE-C408254BB451}"/>
              </a:ext>
            </a:extLst>
          </p:cNvPr>
          <p:cNvSpPr/>
          <p:nvPr userDrawn="1"/>
        </p:nvSpPr>
        <p:spPr>
          <a:xfrm>
            <a:off x="3048" y="5735637"/>
            <a:ext cx="12188952" cy="1122363"/>
          </a:xfrm>
          <a:prstGeom prst="rect">
            <a:avLst/>
          </a:prstGeom>
          <a:solidFill>
            <a:srgbClr val="FFDD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그림 11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34667D0-E19A-3E17-2F4B-EBBE1CDB9B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1" y="136525"/>
            <a:ext cx="1286259" cy="53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547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1">
            <a:extLst>
              <a:ext uri="{FF2B5EF4-FFF2-40B4-BE49-F238E27FC236}">
                <a16:creationId xmlns:a16="http://schemas.microsoft.com/office/drawing/2014/main" id="{0DDE2DFE-7A33-5D3C-6EB5-37532862F08F}"/>
              </a:ext>
            </a:extLst>
          </p:cNvPr>
          <p:cNvSpPr/>
          <p:nvPr userDrawn="1"/>
        </p:nvSpPr>
        <p:spPr>
          <a:xfrm>
            <a:off x="3048" y="5735637"/>
            <a:ext cx="12188952" cy="1122363"/>
          </a:xfrm>
          <a:prstGeom prst="rect">
            <a:avLst/>
          </a:prstGeom>
          <a:solidFill>
            <a:srgbClr val="FFDD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12E788E2-F549-EF7A-1D1E-58588D2DF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F749564-7CC4-4CF7-2975-EC3343E81A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B0580F7-A625-9C7D-D376-3D383C896A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14DD3DE-7672-2C53-A35C-820EEA252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40E9-AF7E-470A-AD62-6653B62E04CA}" type="datetimeFigureOut">
              <a:rPr lang="ko-KR" altLang="en-US" smtClean="0"/>
              <a:t>2025-06-17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FB71C31-FE50-9428-0138-28AC13DD4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30BD8A4-5E93-0246-D5A6-2E31DF167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326A-37AA-4079-A731-0FAE1EAB0A6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B76BA88-FAAF-8F46-E14A-0617A79605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1" y="136525"/>
            <a:ext cx="1286259" cy="53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081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>
            <a:extLst>
              <a:ext uri="{FF2B5EF4-FFF2-40B4-BE49-F238E27FC236}">
                <a16:creationId xmlns:a16="http://schemas.microsoft.com/office/drawing/2014/main" id="{1AE3295B-3D2C-332B-6B50-5E19267A61F4}"/>
              </a:ext>
            </a:extLst>
          </p:cNvPr>
          <p:cNvSpPr/>
          <p:nvPr userDrawn="1"/>
        </p:nvSpPr>
        <p:spPr>
          <a:xfrm>
            <a:off x="0" y="5750718"/>
            <a:ext cx="12188952" cy="1122363"/>
          </a:xfrm>
          <a:prstGeom prst="rect">
            <a:avLst/>
          </a:prstGeom>
          <a:solidFill>
            <a:srgbClr val="FFDD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3A894FD1-9A12-2E0B-C42B-EBAFD08FF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895889E-5FF7-42A4-CCC5-B80D2578F9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0573F85-229F-418D-8FAD-22E40E95B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40E9-AF7E-470A-AD62-6653B62E04CA}" type="datetimeFigureOut">
              <a:rPr lang="ko-KR" altLang="en-US" smtClean="0"/>
              <a:t>2025-06-17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0F454B4-905E-5AC5-0E5B-C56D77200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6AEDDF2-0FC9-8509-4C95-1B36927EB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326A-37AA-4079-A731-0FAE1EAB0A6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1E2FAE9-60C4-CF7E-46FB-9C312C1C1B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693" y="30956"/>
            <a:ext cx="1286259" cy="53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4564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5EB7DAC-150F-950E-3E2B-E8D1F99BB6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8ECFAA1-20DC-3F25-DE95-BD84CACCBF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5485C9A-8AD3-6191-CB8F-85C14763E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440E9-AF7E-470A-AD62-6653B62E04CA}" type="datetimeFigureOut">
              <a:rPr lang="ko-KR" altLang="en-US" smtClean="0"/>
              <a:t>2025-06-17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C94AB0-E5AE-7D3E-0B8E-B16DA0EA8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4ECC506-3CE5-34E4-6993-80C1CD00F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9326A-37AA-4079-A731-0FAE1EAB0A6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079067A-2477-A3ED-A5AC-D0386CDC89D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385" y="6272211"/>
            <a:ext cx="1286259" cy="533401"/>
          </a:xfrm>
          <a:prstGeom prst="rect">
            <a:avLst/>
          </a:prstGeom>
        </p:spPr>
      </p:pic>
      <p:sp>
        <p:nvSpPr>
          <p:cNvPr id="9" name="Rectangle 1">
            <a:extLst>
              <a:ext uri="{FF2B5EF4-FFF2-40B4-BE49-F238E27FC236}">
                <a16:creationId xmlns:a16="http://schemas.microsoft.com/office/drawing/2014/main" id="{505913FC-72C4-3953-2CB2-2F3A8E450759}"/>
              </a:ext>
            </a:extLst>
          </p:cNvPr>
          <p:cNvSpPr/>
          <p:nvPr userDrawn="1"/>
        </p:nvSpPr>
        <p:spPr>
          <a:xfrm>
            <a:off x="3048" y="5735637"/>
            <a:ext cx="12188952" cy="1122363"/>
          </a:xfrm>
          <a:prstGeom prst="rect">
            <a:avLst/>
          </a:prstGeom>
          <a:solidFill>
            <a:srgbClr val="FFDD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0" name="그림 9" descr="폰트, 로고, 텍스트, 그래픽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D1C6D09-6FB8-4510-7B7B-73B2EF9BDF9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1" y="136525"/>
            <a:ext cx="1286259" cy="53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641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B94CB85-406A-79E4-46DA-B7AD02422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5D9AB59-64A4-D9C0-BDE7-6BEA7A21C1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B7020DD-554C-49CA-8CB7-0088C714A9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B8440E9-AF7E-470A-AD62-6653B62E04CA}" type="datetimeFigureOut">
              <a:rPr lang="ko-KR" altLang="en-US" smtClean="0"/>
              <a:t>2025-06-17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466D8A2-6095-DEAC-5A4E-CC027CA641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E8F1095-19F8-F4A1-CA32-2E70FEC142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59326A-37AA-4079-A731-0FAE1EAB0A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889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99E2EA-FEAC-580C-C595-76581E8A53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25735"/>
            <a:ext cx="9144000" cy="2387600"/>
          </a:xfrm>
        </p:spPr>
        <p:txBody>
          <a:bodyPr/>
          <a:lstStyle/>
          <a:p>
            <a:r>
              <a:rPr lang="ko-KR" altLang="en-US" dirty="0"/>
              <a:t>사업주 계좌 등록 매뉴얼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9F79617-34C6-676F-7F3A-8747E1D076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0878" y="3429000"/>
            <a:ext cx="9144000" cy="1655762"/>
          </a:xfrm>
        </p:spPr>
        <p:txBody>
          <a:bodyPr>
            <a:normAutofit fontScale="92500" lnSpcReduction="20000"/>
          </a:bodyPr>
          <a:lstStyle/>
          <a:p>
            <a:endParaRPr lang="en-US" altLang="ko-KR" sz="2000" dirty="0"/>
          </a:p>
          <a:p>
            <a:r>
              <a:rPr lang="ko-KR" altLang="en-US" sz="2000" b="1" dirty="0" err="1"/>
              <a:t>에듀윌원격국비교육원</a:t>
            </a:r>
            <a:endParaRPr lang="en-US" altLang="ko-KR" sz="2000" b="1" dirty="0"/>
          </a:p>
          <a:p>
            <a:endParaRPr lang="en-US" altLang="ko-KR" sz="2000" b="1" dirty="0"/>
          </a:p>
          <a:p>
            <a:endParaRPr lang="en-US" altLang="ko-KR" sz="2000" b="1" dirty="0"/>
          </a:p>
          <a:p>
            <a:r>
              <a:rPr lang="en-US" altLang="ko-KR" sz="2000" dirty="0"/>
              <a:t>2025.02.vol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059983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81B594D-D446-4D40-BB4B-7DFE8F9F1E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760" y="621618"/>
            <a:ext cx="6600236" cy="36932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2DAC2C8-1C0D-B1BD-647D-CCDC4C1EA415}"/>
              </a:ext>
            </a:extLst>
          </p:cNvPr>
          <p:cNvSpPr txBox="1"/>
          <p:nvPr/>
        </p:nvSpPr>
        <p:spPr>
          <a:xfrm>
            <a:off x="7895636" y="843677"/>
            <a:ext cx="429636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/>
              <a:t>​</a:t>
            </a:r>
          </a:p>
          <a:p>
            <a:pPr algn="ctr"/>
            <a:endParaRPr lang="ko-KR" altLang="en-US" dirty="0"/>
          </a:p>
          <a:p>
            <a:pPr algn="ctr"/>
            <a:r>
              <a:rPr lang="ko-KR" altLang="en-US" dirty="0"/>
              <a:t>방법 </a:t>
            </a:r>
            <a:r>
              <a:rPr lang="en-US" altLang="ko-KR" dirty="0"/>
              <a:t>1. </a:t>
            </a:r>
          </a:p>
          <a:p>
            <a:pPr algn="ctr"/>
            <a:endParaRPr lang="en-US" altLang="ko-KR" dirty="0"/>
          </a:p>
          <a:p>
            <a:pPr algn="ctr"/>
            <a:r>
              <a:rPr lang="ko-KR" altLang="en-US" dirty="0"/>
              <a:t>고용 </a:t>
            </a:r>
            <a:r>
              <a:rPr lang="en-US" altLang="ko-KR" dirty="0"/>
              <a:t>24</a:t>
            </a:r>
            <a:r>
              <a:rPr lang="ko-KR" altLang="en-US" dirty="0"/>
              <a:t>에서 계좌 등록</a:t>
            </a:r>
          </a:p>
          <a:p>
            <a:pPr algn="ctr"/>
            <a:endParaRPr lang="ko-KR" altLang="en-US" dirty="0"/>
          </a:p>
          <a:p>
            <a:pPr algn="ctr"/>
            <a:r>
              <a:rPr lang="ko-KR" altLang="en-US" dirty="0"/>
              <a:t>  고용</a:t>
            </a:r>
            <a:r>
              <a:rPr lang="en-US" altLang="ko-KR" dirty="0"/>
              <a:t>24 </a:t>
            </a:r>
            <a:r>
              <a:rPr lang="ko-KR" altLang="en-US" dirty="0"/>
              <a:t>이동하기 </a:t>
            </a:r>
          </a:p>
          <a:p>
            <a:pPr algn="ctr"/>
            <a:endParaRPr lang="ko-KR" altLang="en-US" dirty="0"/>
          </a:p>
          <a:p>
            <a:pPr algn="ctr"/>
            <a:r>
              <a:rPr lang="ko-KR" altLang="en-US" dirty="0"/>
              <a:t>  ▶ </a:t>
            </a:r>
            <a:r>
              <a:rPr lang="en-US" altLang="ko-KR" dirty="0"/>
              <a:t>www.work24.go.kr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D7730A4-2A57-6134-EFD8-29823685C476}"/>
              </a:ext>
            </a:extLst>
          </p:cNvPr>
          <p:cNvSpPr txBox="1"/>
          <p:nvPr/>
        </p:nvSpPr>
        <p:spPr>
          <a:xfrm>
            <a:off x="660760" y="4314884"/>
            <a:ext cx="7025326" cy="139749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fontAlgn="base">
              <a:lnSpc>
                <a:spcPct val="200000"/>
              </a:lnSpc>
            </a:pPr>
            <a:r>
              <a:rPr lang="en-US" altLang="ko-KR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1. </a:t>
            </a:r>
            <a:r>
              <a:rPr lang="ko-KR" altLang="en-US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고용</a:t>
            </a:r>
            <a:r>
              <a:rPr lang="en-US" altLang="ko-KR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24</a:t>
            </a:r>
            <a:r>
              <a:rPr lang="ko-KR" altLang="en-US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에 접속하면 </a:t>
            </a:r>
            <a:r>
              <a:rPr lang="ko-KR" altLang="en-US" b="0" i="0" dirty="0" err="1">
                <a:solidFill>
                  <a:srgbClr val="223C45"/>
                </a:solidFill>
                <a:effectLst/>
                <a:latin typeface="var(--se-nanumbarungothic-font-family)"/>
              </a:rPr>
              <a:t>메인은</a:t>
            </a:r>
            <a:r>
              <a:rPr lang="ko-KR" altLang="en-US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 개인회원으로 되어 있습니다</a:t>
            </a:r>
            <a:r>
              <a:rPr lang="en-US" altLang="ko-KR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.</a:t>
            </a:r>
            <a:endParaRPr lang="ko-KR" altLang="en-US" b="0" i="0" dirty="0">
              <a:solidFill>
                <a:srgbClr val="223C45"/>
              </a:solidFill>
              <a:effectLst/>
              <a:latin typeface="se-nanumgothic"/>
            </a:endParaRPr>
          </a:p>
          <a:p>
            <a:pPr fontAlgn="base"/>
            <a:r>
              <a:rPr lang="en-US" altLang="ko-KR" b="1" i="0" dirty="0">
                <a:solidFill>
                  <a:srgbClr val="223C45"/>
                </a:solidFill>
                <a:effectLst/>
                <a:latin typeface="inherit"/>
              </a:rPr>
              <a:t>2. </a:t>
            </a:r>
            <a:r>
              <a:rPr lang="ko-KR" altLang="en-US" b="1" i="0" dirty="0">
                <a:solidFill>
                  <a:srgbClr val="223C45"/>
                </a:solidFill>
                <a:effectLst/>
                <a:latin typeface="inherit"/>
              </a:rPr>
              <a:t>왼쪽 상단의 </a:t>
            </a:r>
            <a:r>
              <a:rPr lang="en-US" altLang="ko-KR" b="1" i="0" dirty="0">
                <a:solidFill>
                  <a:srgbClr val="223C45"/>
                </a:solidFill>
                <a:effectLst/>
                <a:latin typeface="inherit"/>
              </a:rPr>
              <a:t>[</a:t>
            </a:r>
            <a:r>
              <a:rPr lang="ko-KR" altLang="en-US" b="1" i="0" dirty="0">
                <a:solidFill>
                  <a:srgbClr val="223C45"/>
                </a:solidFill>
                <a:effectLst/>
                <a:latin typeface="inherit"/>
              </a:rPr>
              <a:t>기업</a:t>
            </a:r>
            <a:r>
              <a:rPr lang="en-US" altLang="ko-KR" b="1" i="0" dirty="0">
                <a:solidFill>
                  <a:srgbClr val="223C45"/>
                </a:solidFill>
                <a:effectLst/>
                <a:latin typeface="inherit"/>
              </a:rPr>
              <a:t>]</a:t>
            </a:r>
            <a:r>
              <a:rPr lang="ko-KR" altLang="en-US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을 클릭해주세요</a:t>
            </a:r>
            <a:r>
              <a:rPr lang="en-US" altLang="ko-KR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.</a:t>
            </a:r>
            <a:endParaRPr lang="ko-KR" altLang="en-US" b="0" i="0" dirty="0">
              <a:solidFill>
                <a:srgbClr val="223C45"/>
              </a:solidFill>
              <a:effectLst/>
              <a:latin typeface="se-nanumgothic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3. </a:t>
            </a:r>
            <a:r>
              <a:rPr lang="ko-KR" altLang="en-US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아래 메뉴 중 </a:t>
            </a:r>
            <a:r>
              <a:rPr lang="ko-KR" altLang="en-US" b="1" i="0" dirty="0">
                <a:solidFill>
                  <a:srgbClr val="223C45"/>
                </a:solidFill>
                <a:effectLst/>
                <a:latin typeface="inherit"/>
              </a:rPr>
              <a:t>직업 능력 개발 </a:t>
            </a:r>
            <a:r>
              <a:rPr lang="en-US" altLang="ko-KR" b="1" i="0" dirty="0">
                <a:solidFill>
                  <a:srgbClr val="223C45"/>
                </a:solidFill>
                <a:effectLst/>
                <a:latin typeface="inherit"/>
              </a:rPr>
              <a:t>&gt; </a:t>
            </a:r>
            <a:r>
              <a:rPr lang="ko-KR" altLang="en-US" b="1" i="0" dirty="0">
                <a:solidFill>
                  <a:srgbClr val="223C45"/>
                </a:solidFill>
                <a:effectLst/>
                <a:latin typeface="inherit"/>
              </a:rPr>
              <a:t>사업주 훈련</a:t>
            </a:r>
            <a:r>
              <a:rPr lang="ko-KR" altLang="en-US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을 클릭해 주세요</a:t>
            </a:r>
            <a:r>
              <a:rPr lang="en-US" altLang="ko-KR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.</a:t>
            </a:r>
            <a:endParaRPr lang="ko-KR" altLang="en-US" b="0" i="0" dirty="0">
              <a:solidFill>
                <a:srgbClr val="223C45"/>
              </a:solidFill>
              <a:effectLst/>
              <a:latin typeface="se-nanumgothic"/>
            </a:endParaRPr>
          </a:p>
        </p:txBody>
      </p:sp>
    </p:spTree>
    <p:extLst>
      <p:ext uri="{BB962C8B-B14F-4D97-AF65-F5344CB8AC3E}">
        <p14:creationId xmlns:p14="http://schemas.microsoft.com/office/powerpoint/2010/main" val="899463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380A957-7041-B7D2-5A47-19B9569CF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362" y="659877"/>
            <a:ext cx="9009177" cy="40916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9578A79-83F2-8549-9A9A-820C47464ADB}"/>
              </a:ext>
            </a:extLst>
          </p:cNvPr>
          <p:cNvSpPr txBox="1"/>
          <p:nvPr/>
        </p:nvSpPr>
        <p:spPr>
          <a:xfrm>
            <a:off x="1215567" y="4857596"/>
            <a:ext cx="106810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US" altLang="ko-KR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4. 3</a:t>
            </a:r>
            <a:r>
              <a:rPr lang="ko-KR" altLang="en-US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번을 클릭하면 로그인 화면으로 전환됩니다</a:t>
            </a:r>
            <a:r>
              <a:rPr lang="en-US" altLang="ko-KR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.</a:t>
            </a:r>
            <a:endParaRPr lang="ko-KR" altLang="en-US" b="0" i="0" dirty="0">
              <a:solidFill>
                <a:srgbClr val="223C45"/>
              </a:solidFill>
              <a:effectLst/>
              <a:latin typeface="se-nanumgothic"/>
            </a:endParaRPr>
          </a:p>
          <a:p>
            <a:pPr fontAlgn="base"/>
            <a:r>
              <a:rPr lang="ko-KR" altLang="en-US" b="1" i="0" dirty="0">
                <a:solidFill>
                  <a:srgbClr val="223C45"/>
                </a:solidFill>
                <a:effectLst/>
                <a:latin typeface="inherit"/>
              </a:rPr>
              <a:t>회원</a:t>
            </a:r>
            <a:r>
              <a:rPr lang="en-US" altLang="ko-KR" b="1" i="0" dirty="0">
                <a:solidFill>
                  <a:srgbClr val="223C45"/>
                </a:solidFill>
                <a:effectLst/>
                <a:latin typeface="inherit"/>
              </a:rPr>
              <a:t>(</a:t>
            </a:r>
            <a:r>
              <a:rPr lang="ko-KR" altLang="en-US" b="1" i="0" dirty="0">
                <a:solidFill>
                  <a:srgbClr val="223C45"/>
                </a:solidFill>
                <a:effectLst/>
                <a:latin typeface="inherit"/>
              </a:rPr>
              <a:t>기업</a:t>
            </a:r>
            <a:r>
              <a:rPr lang="en-US" altLang="ko-KR" b="1" i="0" dirty="0">
                <a:solidFill>
                  <a:srgbClr val="223C45"/>
                </a:solidFill>
                <a:effectLst/>
                <a:latin typeface="inherit"/>
              </a:rPr>
              <a:t>)&gt;</a:t>
            </a:r>
            <a:r>
              <a:rPr lang="ko-KR" altLang="en-US" b="1" i="0" dirty="0">
                <a:solidFill>
                  <a:srgbClr val="223C45"/>
                </a:solidFill>
                <a:effectLst/>
                <a:latin typeface="inherit"/>
              </a:rPr>
              <a:t>일반사업자 </a:t>
            </a:r>
            <a:r>
              <a:rPr lang="ko-KR" altLang="en-US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체크를 확인 후 로그인해 주세요</a:t>
            </a:r>
            <a:r>
              <a:rPr lang="en-US" altLang="ko-KR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.</a:t>
            </a:r>
            <a:endParaRPr lang="ko-KR" altLang="en-US" b="0" i="0" dirty="0">
              <a:solidFill>
                <a:srgbClr val="223C45"/>
              </a:solidFill>
              <a:effectLst/>
              <a:latin typeface="Dotum" panose="020B0600000101010101" pitchFamily="50" charset="-127"/>
              <a:ea typeface="Dotum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69919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9578A79-83F2-8549-9A9A-820C47464ADB}"/>
              </a:ext>
            </a:extLst>
          </p:cNvPr>
          <p:cNvSpPr txBox="1"/>
          <p:nvPr/>
        </p:nvSpPr>
        <p:spPr>
          <a:xfrm>
            <a:off x="1146633" y="4530611"/>
            <a:ext cx="1052375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US" altLang="ko-KR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5. </a:t>
            </a:r>
            <a:r>
              <a:rPr lang="ko-KR" altLang="en-US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사업주 훈련 </a:t>
            </a:r>
            <a:r>
              <a:rPr lang="ko-KR" altLang="en-US" b="0" i="0" dirty="0" err="1">
                <a:solidFill>
                  <a:srgbClr val="223C45"/>
                </a:solidFill>
                <a:effectLst/>
                <a:latin typeface="var(--se-nanumbarungothic-font-family)"/>
              </a:rPr>
              <a:t>메인화면</a:t>
            </a:r>
            <a:endParaRPr lang="ko-KR" altLang="en-US" b="0" i="0" dirty="0">
              <a:solidFill>
                <a:srgbClr val="223C45"/>
              </a:solidFill>
              <a:effectLst/>
              <a:latin typeface="se-nanumgothic"/>
            </a:endParaRPr>
          </a:p>
          <a:p>
            <a:pPr fontAlgn="base"/>
            <a:r>
              <a:rPr lang="ko-KR" altLang="en-US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메뉴 중 오른쪽 끝 </a:t>
            </a:r>
            <a:r>
              <a:rPr lang="en-US" altLang="ko-KR" b="1" i="0" dirty="0">
                <a:solidFill>
                  <a:srgbClr val="223C45"/>
                </a:solidFill>
                <a:effectLst/>
                <a:latin typeface="inherit"/>
              </a:rPr>
              <a:t>[</a:t>
            </a:r>
            <a:r>
              <a:rPr lang="ko-KR" altLang="en-US" b="1" i="0" dirty="0">
                <a:solidFill>
                  <a:srgbClr val="223C45"/>
                </a:solidFill>
                <a:effectLst/>
                <a:latin typeface="inherit"/>
              </a:rPr>
              <a:t>사업주 계좌 등록</a:t>
            </a:r>
            <a:r>
              <a:rPr lang="en-US" altLang="ko-KR" b="1" i="0" dirty="0">
                <a:solidFill>
                  <a:srgbClr val="223C45"/>
                </a:solidFill>
                <a:effectLst/>
                <a:latin typeface="inherit"/>
              </a:rPr>
              <a:t>]</a:t>
            </a:r>
            <a:r>
              <a:rPr lang="ko-KR" altLang="en-US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을 눌러</a:t>
            </a:r>
            <a:endParaRPr lang="ko-KR" altLang="en-US" b="0" i="0" dirty="0">
              <a:solidFill>
                <a:srgbClr val="223C45"/>
              </a:solidFill>
              <a:effectLst/>
              <a:latin typeface="se-nanumgothic"/>
            </a:endParaRPr>
          </a:p>
          <a:p>
            <a:pPr fontAlgn="base"/>
            <a:r>
              <a:rPr lang="ko-KR" altLang="en-US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계좌 추가 및 등록해주세요</a:t>
            </a:r>
            <a:r>
              <a:rPr lang="en-US" altLang="ko-KR" b="0" i="0" dirty="0">
                <a:solidFill>
                  <a:srgbClr val="223C45"/>
                </a:solidFill>
                <a:effectLst/>
                <a:latin typeface="var(--se-nanumbarungothic-font-family)"/>
              </a:rPr>
              <a:t>.</a:t>
            </a:r>
          </a:p>
          <a:p>
            <a:pPr fontAlgn="base"/>
            <a:r>
              <a:rPr lang="ko-KR" altLang="en-US" sz="1800" kern="0" spc="3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휴먼명조"/>
                <a:ea typeface="휴먼명조"/>
              </a:rPr>
              <a:t>사업주 계좌 등록 탭 </a:t>
            </a:r>
            <a:r>
              <a:rPr lang="en-US" altLang="ko-KR" sz="1800" kern="0" spc="3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한양신명조"/>
                <a:ea typeface="휴먼명조"/>
              </a:rPr>
              <a:t>&gt; 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휴먼명조"/>
                <a:ea typeface="휴먼명조"/>
              </a:rPr>
              <a:t>사업주훈련 비용 </a:t>
            </a:r>
            <a:r>
              <a:rPr lang="ko-KR" altLang="en-US" sz="1800" kern="0" spc="0" dirty="0" err="1">
                <a:solidFill>
                  <a:srgbClr val="000000"/>
                </a:solidFill>
                <a:effectLst/>
                <a:highlight>
                  <a:srgbClr val="FFFF00"/>
                </a:highlight>
                <a:latin typeface="휴먼명조"/>
                <a:ea typeface="휴먼명조"/>
              </a:rPr>
              <a:t>환급받을</a:t>
            </a:r>
            <a:r>
              <a:rPr lang="ko-KR" altLang="en-US" sz="1800" kern="0" spc="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휴먼명조"/>
                <a:ea typeface="휴먼명조"/>
              </a:rPr>
              <a:t> 계좌의 정보와 사본을 첨부하여 등록</a:t>
            </a:r>
            <a:r>
              <a:rPr lang="ko-KR" altLang="en-US" sz="1800" kern="0" spc="3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휴먼명조"/>
                <a:ea typeface="휴먼명조"/>
              </a:rPr>
              <a:t>합니다</a:t>
            </a:r>
            <a:r>
              <a:rPr lang="en-US" altLang="ko-KR" sz="1800" kern="0" spc="3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한양신명조"/>
                <a:ea typeface="휴먼명조"/>
              </a:rPr>
              <a:t>.</a:t>
            </a:r>
            <a:endParaRPr lang="ko-KR" altLang="en-US" sz="1800" kern="0" spc="0" dirty="0">
              <a:solidFill>
                <a:srgbClr val="000000"/>
              </a:solidFill>
              <a:effectLst/>
              <a:highlight>
                <a:srgbClr val="FFFF00"/>
              </a:highlight>
              <a:latin typeface="한양신명조"/>
            </a:endParaRPr>
          </a:p>
          <a:p>
            <a:pPr fontAlgn="base"/>
            <a:endParaRPr lang="ko-KR" altLang="en-US" b="0" i="0" dirty="0">
              <a:solidFill>
                <a:srgbClr val="223C45"/>
              </a:solidFill>
              <a:effectLst/>
              <a:latin typeface="Dotum" panose="020B0600000101010101" pitchFamily="50" charset="-127"/>
              <a:ea typeface="Dotum" panose="020B0600000101010101" pitchFamily="50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462EB1B1-7162-ACA3-40D2-C30273117D91}"/>
              </a:ext>
            </a:extLst>
          </p:cNvPr>
          <p:cNvGrpSpPr/>
          <p:nvPr/>
        </p:nvGrpSpPr>
        <p:grpSpPr>
          <a:xfrm>
            <a:off x="1234911" y="442029"/>
            <a:ext cx="7956224" cy="3988569"/>
            <a:chOff x="920390" y="442029"/>
            <a:chExt cx="9201150" cy="4314825"/>
          </a:xfrm>
        </p:grpSpPr>
        <p:pic>
          <p:nvPicPr>
            <p:cNvPr id="3074" name="Picture 2">
              <a:extLst>
                <a:ext uri="{FF2B5EF4-FFF2-40B4-BE49-F238E27FC236}">
                  <a16:creationId xmlns:a16="http://schemas.microsoft.com/office/drawing/2014/main" id="{ECEB03BB-94F1-D60D-4D6F-70019576E8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0390" y="442029"/>
              <a:ext cx="9201150" cy="431482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971D9273-1C47-048A-B7BA-D6333268F8C6}"/>
                </a:ext>
              </a:extLst>
            </p:cNvPr>
            <p:cNvSpPr/>
            <p:nvPr/>
          </p:nvSpPr>
          <p:spPr>
            <a:xfrm>
              <a:off x="7946796" y="1761473"/>
              <a:ext cx="2102177" cy="65178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73266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19AE20A-1BCD-038A-DE71-6FB3A0FB44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060" y="510205"/>
            <a:ext cx="8415526" cy="47876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C53C35E-B588-C1A4-EFA5-EF9E2B98A8F2}"/>
              </a:ext>
            </a:extLst>
          </p:cNvPr>
          <p:cNvSpPr txBox="1"/>
          <p:nvPr/>
        </p:nvSpPr>
        <p:spPr>
          <a:xfrm>
            <a:off x="9471434" y="1659117"/>
            <a:ext cx="253159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​</a:t>
            </a:r>
          </a:p>
          <a:p>
            <a:r>
              <a:rPr lang="en-US" altLang="ko-KR" dirty="0"/>
              <a:t>#</a:t>
            </a:r>
            <a:r>
              <a:rPr lang="ko-KR" altLang="en-US" dirty="0"/>
              <a:t>비용신청조회</a:t>
            </a:r>
          </a:p>
          <a:p>
            <a:r>
              <a:rPr lang="ko-KR" altLang="en-US" dirty="0"/>
              <a:t> 고용</a:t>
            </a:r>
            <a:r>
              <a:rPr lang="en-US" altLang="ko-KR" dirty="0"/>
              <a:t>24 </a:t>
            </a:r>
            <a:r>
              <a:rPr lang="ko-KR" altLang="en-US" dirty="0"/>
              <a:t>이동하기 </a:t>
            </a:r>
          </a:p>
          <a:p>
            <a:endParaRPr lang="ko-KR" altLang="en-US" dirty="0"/>
          </a:p>
          <a:p>
            <a:r>
              <a:rPr lang="ko-KR" altLang="en-US" dirty="0"/>
              <a:t>▶ </a:t>
            </a:r>
            <a:r>
              <a:rPr lang="en-US" altLang="ko-KR" dirty="0"/>
              <a:t>www.work24.go.kr</a:t>
            </a:r>
          </a:p>
        </p:txBody>
      </p:sp>
    </p:spTree>
    <p:extLst>
      <p:ext uri="{BB962C8B-B14F-4D97-AF65-F5344CB8AC3E}">
        <p14:creationId xmlns:p14="http://schemas.microsoft.com/office/powerpoint/2010/main" val="9650545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9ADCB6E-375D-92AA-ECB6-9E4AE59D66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566" y="555566"/>
            <a:ext cx="8449528" cy="57468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029119D-F2C3-6E19-37E7-6C4046272542}"/>
              </a:ext>
            </a:extLst>
          </p:cNvPr>
          <p:cNvSpPr txBox="1"/>
          <p:nvPr/>
        </p:nvSpPr>
        <p:spPr>
          <a:xfrm>
            <a:off x="9443154" y="923827"/>
            <a:ext cx="274884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​</a:t>
            </a:r>
          </a:p>
          <a:p>
            <a:endParaRPr lang="ko-KR" altLang="en-US" dirty="0"/>
          </a:p>
          <a:p>
            <a:r>
              <a:rPr lang="en-US" altLang="ko-KR" dirty="0"/>
              <a:t>#</a:t>
            </a:r>
            <a:r>
              <a:rPr lang="ko-KR" altLang="en-US" dirty="0"/>
              <a:t> 지원한도조회 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고용</a:t>
            </a:r>
            <a:r>
              <a:rPr lang="en-US" altLang="ko-KR" dirty="0"/>
              <a:t>24 </a:t>
            </a:r>
            <a:r>
              <a:rPr lang="ko-KR" altLang="en-US" dirty="0"/>
              <a:t>이동하기 </a:t>
            </a:r>
          </a:p>
          <a:p>
            <a:endParaRPr lang="ko-KR" altLang="en-US" dirty="0"/>
          </a:p>
          <a:p>
            <a:r>
              <a:rPr lang="ko-KR" altLang="en-US" dirty="0"/>
              <a:t>▶ </a:t>
            </a:r>
            <a:r>
              <a:rPr lang="en-US" altLang="ko-KR" dirty="0"/>
              <a:t>www.work24.go.kr</a:t>
            </a:r>
          </a:p>
        </p:txBody>
      </p:sp>
    </p:spTree>
    <p:extLst>
      <p:ext uri="{BB962C8B-B14F-4D97-AF65-F5344CB8AC3E}">
        <p14:creationId xmlns:p14="http://schemas.microsoft.com/office/powerpoint/2010/main" val="35723453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149</Words>
  <Application>Microsoft Office PowerPoint</Application>
  <PresentationFormat>와이드스크린</PresentationFormat>
  <Paragraphs>36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5" baseType="lpstr">
      <vt:lpstr>inherit</vt:lpstr>
      <vt:lpstr>se-nanumgothic</vt:lpstr>
      <vt:lpstr>var(--se-nanumbarungothic-font-family)</vt:lpstr>
      <vt:lpstr>Dotum</vt:lpstr>
      <vt:lpstr>맑은 고딕</vt:lpstr>
      <vt:lpstr>한양신명조</vt:lpstr>
      <vt:lpstr>휴먼명조</vt:lpstr>
      <vt:lpstr>Arial</vt:lpstr>
      <vt:lpstr>Office 테마</vt:lpstr>
      <vt:lpstr>사업주 계좌 등록 매뉴얼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지현 문</dc:creator>
  <cp:lastModifiedBy>교육 씨에이치</cp:lastModifiedBy>
  <cp:revision>10</cp:revision>
  <dcterms:created xsi:type="dcterms:W3CDTF">2024-09-05T01:53:52Z</dcterms:created>
  <dcterms:modified xsi:type="dcterms:W3CDTF">2025-06-17T14:42:45Z</dcterms:modified>
</cp:coreProperties>
</file>